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3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66FF99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04FE-0BC0-4E44-8CA8-7506EA6F3B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43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C51B-1379-46DF-BDE3-C14C313662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74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677A4-F13D-4524-871B-6D4B0B9E73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4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845F-7D9A-4757-87B6-61D70993AF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53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B1602-6254-4098-BF58-181856DB4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51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FC73-F4E8-468C-9E67-1A8A625792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3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FAD3-CB66-449E-9494-D06B0CD660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59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6D9F-8538-4780-A287-685A5EA2C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65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4801-F3D3-46D2-ABF3-A98E1338B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43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1114-1A55-4B6B-811D-59A977801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7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2AA4-58FE-4FFE-B9F4-9B087C2BE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9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ru-RU" smtClean="0"/>
              <a:t>单击此处编辑母版文本样式</a:t>
            </a:r>
          </a:p>
          <a:p>
            <a:pPr lvl="1"/>
            <a:r>
              <a:rPr lang="zh-CN" altLang="ru-RU" smtClean="0"/>
              <a:t>第二级</a:t>
            </a:r>
          </a:p>
          <a:p>
            <a:pPr lvl="2"/>
            <a:r>
              <a:rPr lang="zh-CN" altLang="ru-RU" smtClean="0"/>
              <a:t>第三级</a:t>
            </a:r>
          </a:p>
          <a:p>
            <a:pPr lvl="3"/>
            <a:r>
              <a:rPr lang="zh-CN" altLang="ru-RU" smtClean="0"/>
              <a:t>第四级</a:t>
            </a:r>
          </a:p>
          <a:p>
            <a:pPr lvl="4"/>
            <a:r>
              <a:rPr lang="zh-CN" alt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7CBA8AB-D805-4059-B2C5-69E67E6AF3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zh-CN" sz="5400" b="1" i="1" dirty="0" smtClean="0">
                <a:ln w="95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Весна пришла</a:t>
            </a:r>
            <a:endParaRPr lang="zh-CN" altLang="en-US" sz="5400" b="1" i="1" dirty="0" smtClean="0">
              <a:ln w="95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47664" y="2636912"/>
            <a:ext cx="6400800" cy="2016224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zh-CN" sz="2400" dirty="0" smtClean="0"/>
              <a:t>Презентация для детей старшей группы </a:t>
            </a:r>
          </a:p>
          <a:p>
            <a:pPr marL="0" indent="0" algn="ctr" eaLnBrk="1" hangingPunct="1">
              <a:buFontTx/>
              <a:buNone/>
            </a:pPr>
            <a:r>
              <a:rPr lang="ru-RU" altLang="zh-CN" sz="2400" dirty="0" smtClean="0"/>
              <a:t>по ОО развитие речи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96248" y="5589240"/>
            <a:ext cx="1847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400" y="3775112"/>
            <a:ext cx="2860600" cy="3082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725" y="1340768"/>
            <a:ext cx="6344598" cy="4493538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(пример рассказа)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Наступила весна. Весной солнце греет теплее. Земля оттаивает и журчат ручьи. На проталинах появляются первые цветы. Деревья и животные весной просыпаются. Дети одеваются по весеннему. Они рады весне, пускают кораблики и помогают взрослым – копают, сажают.</a:t>
            </a:r>
            <a:endParaRPr lang="ru-RU" sz="24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344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Составь рассказ о весне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9323" y="1196752"/>
            <a:ext cx="2561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Ребёнок составляет рассказ.</a:t>
            </a:r>
          </a:p>
          <a:p>
            <a:pPr algn="ctr"/>
            <a:r>
              <a:rPr lang="ru-RU" b="1" i="1" dirty="0" smtClean="0"/>
              <a:t>Помогите, у кого будут трудности.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642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0" y="1412776"/>
            <a:ext cx="8064897" cy="53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6123" y="188640"/>
            <a:ext cx="87317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Посмотри, это наш товарищ – Умка. Теперь он всё знает про весну.</a:t>
            </a:r>
          </a:p>
          <a:p>
            <a:pPr algn="ctr"/>
            <a:r>
              <a:rPr lang="ru-RU" sz="2000" b="1" dirty="0" smtClean="0"/>
              <a:t>Какой медвежонок сейчас (радостный, довольный …)</a:t>
            </a:r>
          </a:p>
          <a:p>
            <a:pPr algn="ctr"/>
            <a:r>
              <a:rPr lang="ru-RU" sz="2400" b="1" dirty="0" smtClean="0"/>
              <a:t>СПАСИБО</a:t>
            </a:r>
            <a:r>
              <a:rPr lang="ru-RU" sz="2000" b="1" dirty="0" smtClean="0"/>
              <a:t> – говорит Умка всем ребятам, кто ему </a:t>
            </a:r>
          </a:p>
          <a:p>
            <a:pPr algn="ctr"/>
            <a:r>
              <a:rPr lang="ru-RU" sz="2000" b="1" dirty="0" smtClean="0"/>
              <a:t>помог узнать про весну.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918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52934"/>
          </a:xfrm>
        </p:spPr>
        <p:txBody>
          <a:bodyPr/>
          <a:lstStyle/>
          <a:p>
            <a:r>
              <a:rPr lang="ru-RU" altLang="ru-RU" sz="2400" i="1" dirty="0" smtClean="0"/>
              <a:t>Начнём наше занятие с приветствия )))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672408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Станем рядышком, по кругу,</a:t>
            </a:r>
          </a:p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Скажем "Здравствуйте!" друг другу.</a:t>
            </a:r>
          </a:p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Нам здороваться не лень:</a:t>
            </a:r>
          </a:p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Всем "Привет!" и "Добрый день!";</a:t>
            </a:r>
          </a:p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Если каждый улыбнётся – </a:t>
            </a:r>
          </a:p>
          <a:p>
            <a:pPr marL="0" indent="0" algn="ctr">
              <a:buNone/>
            </a:pPr>
            <a:r>
              <a:rPr lang="ru-RU" altLang="ru-RU" sz="11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Утро доброе начнётся.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121696"/>
            <a:ext cx="2736304" cy="27363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49" y="2322369"/>
            <a:ext cx="4032447" cy="3970318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Солнце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солнышко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Луч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лучик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Птица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птичка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Туча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тучка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Лист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листочек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Облако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400" i="1" dirty="0" smtClean="0">
                <a:ln/>
                <a:solidFill>
                  <a:schemeClr val="accent4"/>
                </a:solidFill>
              </a:rPr>
              <a:t>облачко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211254"/>
            <a:ext cx="4222823" cy="2031325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Ветер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400" i="1" dirty="0" smtClean="0">
                <a:ln/>
                <a:solidFill>
                  <a:schemeClr val="accent4"/>
                </a:solidFill>
              </a:rPr>
              <a:t>ветерок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Ручей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</a:t>
            </a:r>
            <a:r>
              <a:rPr lang="ru-RU" sz="2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400" i="1" dirty="0" smtClean="0">
                <a:ln/>
                <a:solidFill>
                  <a:schemeClr val="accent4"/>
                </a:solidFill>
              </a:rPr>
              <a:t>ручеёк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Проталина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– </a:t>
            </a:r>
            <a:r>
              <a:rPr lang="ru-RU" sz="2400" i="1" dirty="0" smtClean="0">
                <a:ln/>
                <a:solidFill>
                  <a:schemeClr val="accent4"/>
                </a:solidFill>
              </a:rPr>
              <a:t>проталинка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0539" y="116632"/>
            <a:ext cx="6369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Словесная игра «Назови ласково»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91" y="764704"/>
            <a:ext cx="8891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</a:rPr>
              <a:t>Предлагаю поиграть. Для игры возьмите мяч. Встаньте с ребёнком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</a:rPr>
              <a:t>напротив друг друга. Взрослый слегка бросает мяч ребёнку,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</a:rPr>
              <a:t>называя слово. Ребёнок ловит мяч, и бросает его обратно </a:t>
            </a:r>
          </a:p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</a:rPr>
              <a:t>взрослому, произнося это слово ласково.</a:t>
            </a:r>
            <a:endParaRPr lang="ru-RU" sz="2000" b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9856" y="4208335"/>
            <a:ext cx="3467110" cy="2535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91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86497" cy="51571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786496" y="170971"/>
            <a:ext cx="4257469" cy="6093976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Нам пришло письмо. </a:t>
            </a:r>
          </a:p>
          <a:p>
            <a:pPr algn="ctr"/>
            <a:r>
              <a:rPr lang="ru-RU" sz="2000" dirty="0" smtClean="0"/>
              <a:t>Посмотри, от кого оно? </a:t>
            </a:r>
          </a:p>
          <a:p>
            <a:pPr algn="ctr"/>
            <a:r>
              <a:rPr lang="ru-RU" sz="1600" i="1" dirty="0" smtClean="0"/>
              <a:t>(белый медведь).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Послушай письмо от белого медведя: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«Здравствуйте, дорогие ребята! Меня зовут Умка. Я живу на Севере. Здесь очень холодно, всё покрыто льдом и снегом. Однажды, когда я лежал на льдине, мимо пролетали птицы. Они прокричали, что летят очень далеко, </a:t>
            </a:r>
          </a:p>
          <a:p>
            <a:pPr algn="ctr"/>
            <a:r>
              <a:rPr lang="ru-RU" sz="2000" b="1" dirty="0" smtClean="0"/>
              <a:t>туда, где уже весна. А что такое «весна», я не знаю. Очень прошу </a:t>
            </a:r>
          </a:p>
          <a:p>
            <a:pPr algn="ctr"/>
            <a:r>
              <a:rPr lang="ru-RU" sz="2000" b="1" dirty="0" smtClean="0"/>
              <a:t>вас, ребята, расскажите, </a:t>
            </a:r>
          </a:p>
          <a:p>
            <a:pPr algn="ctr"/>
            <a:r>
              <a:rPr lang="ru-RU" sz="2000" b="1" dirty="0" smtClean="0"/>
              <a:t>пожалуйста, мне о весне. С удовольствием послушаю.</a:t>
            </a:r>
          </a:p>
          <a:p>
            <a:pPr algn="ctr"/>
            <a:r>
              <a:rPr lang="ru-RU" sz="2000" b="1" dirty="0" smtClean="0"/>
              <a:t>Ваш медвежонок Умка!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237312"/>
            <a:ext cx="845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Ну, что, поможем медвежонку? Расскажем про весну?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28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400" y="769831"/>
            <a:ext cx="2860600" cy="3082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1050" y="2060848"/>
            <a:ext cx="7030572" cy="4708981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Солнце весной какое?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(яркое, высокое, тёплое…)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Почки (какие?)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(зелёные, пахучие, липкие, маленькие …)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Солнце весной, что делает?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(греет, припекает, светит …)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ручьи?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(бегут, журчат, шумят …)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делают птицы весной?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(вьют гнёзда, поют, чирикают, свистят …)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7735"/>
            <a:ext cx="7344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Словесная игра «Подбери слова»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50295"/>
            <a:ext cx="57665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0"/>
                <a:solidFill>
                  <a:schemeClr val="tx1"/>
                </a:solidFill>
              </a:rPr>
              <a:t>Взрослый задаёт вопрос, ребёнок отвечает</a:t>
            </a:r>
            <a:endParaRPr lang="ru-RU" sz="20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5112"/>
            <a:ext cx="2860600" cy="3082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1052736"/>
            <a:ext cx="7030572" cy="5570756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Зимой снег чистый, а весной …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(грязный)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Зимой дни холодные, а весной …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(тёплые)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Зимой солнце тусклое, а весной …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(яркое)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Зимой погода часто пасмурная, а весной …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(ясная)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Зимой световой день короткий, а весной…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(длинный)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344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Словесная игра «Скажи наоборот»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983043"/>
            <a:ext cx="1737856" cy="18749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52536" y="639852"/>
            <a:ext cx="4860032" cy="4585871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Солнышко-солнышко, золотое донышко</a:t>
            </a:r>
          </a:p>
          <a:p>
            <a:pPr algn="ctr"/>
            <a:endParaRPr lang="ru-RU" sz="12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Побежал в саду ручей</a:t>
            </a:r>
          </a:p>
          <a:p>
            <a:pPr algn="ctr"/>
            <a:endParaRPr lang="ru-RU" sz="12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Прилетело сто грачей</a:t>
            </a:r>
          </a:p>
          <a:p>
            <a:pPr algn="ctr"/>
            <a:endParaRPr lang="ru-RU" sz="12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сугробы тают, тают </a:t>
            </a:r>
          </a:p>
          <a:p>
            <a:pPr algn="ctr"/>
            <a:endParaRPr lang="ru-RU" sz="12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 цветочки вырастают</a:t>
            </a:r>
            <a:endParaRPr lang="ru-RU" sz="2400" i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6472" y="764704"/>
            <a:ext cx="4988914" cy="4524315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руки поднимаем вверх</a:t>
            </a:r>
          </a:p>
          <a:p>
            <a:pPr algn="ctr"/>
            <a:endParaRPr lang="ru-RU" sz="2400" i="1" dirty="0">
              <a:ln/>
              <a:solidFill>
                <a:schemeClr val="accent4"/>
              </a:solidFill>
            </a:endParaRPr>
          </a:p>
          <a:p>
            <a:pPr algn="ctr"/>
            <a:endParaRPr lang="ru-RU" sz="1200" i="1" dirty="0" smtClean="0">
              <a:ln/>
              <a:solidFill>
                <a:schemeClr val="accent4"/>
              </a:solidFill>
            </a:endParaRPr>
          </a:p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сложить ладони рук вместе</a:t>
            </a:r>
          </a:p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перед грудью и продвигать</a:t>
            </a:r>
          </a:p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их вперёд по ломаной линии</a:t>
            </a:r>
          </a:p>
          <a:p>
            <a:pPr algn="ctr"/>
            <a:endParaRPr lang="ru-RU" sz="1200" i="1" dirty="0" smtClean="0">
              <a:ln/>
              <a:solidFill>
                <a:schemeClr val="accent4"/>
              </a:solidFill>
            </a:endParaRPr>
          </a:p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имитируем движения руками</a:t>
            </a:r>
          </a:p>
          <a:p>
            <a:pPr algn="ctr"/>
            <a:r>
              <a:rPr lang="ru-RU" sz="2400" i="1" dirty="0" smtClean="0">
                <a:ln/>
                <a:solidFill>
                  <a:schemeClr val="accent4"/>
                </a:solidFill>
              </a:rPr>
              <a:t>(как крылья у птиц)</a:t>
            </a:r>
          </a:p>
          <a:p>
            <a:pPr algn="ctr"/>
            <a:endParaRPr lang="ru-RU" sz="1200" i="1" dirty="0" smtClean="0">
              <a:ln/>
              <a:solidFill>
                <a:schemeClr val="accent4"/>
              </a:solidFill>
            </a:endParaRPr>
          </a:p>
          <a:p>
            <a:pPr algn="ctr"/>
            <a:endParaRPr lang="ru-RU" sz="1200" i="1" dirty="0">
              <a:ln/>
              <a:solidFill>
                <a:schemeClr val="accent4"/>
              </a:solidFill>
            </a:endParaRPr>
          </a:p>
          <a:p>
            <a:pPr lvl="0" algn="ctr"/>
            <a:r>
              <a:rPr lang="ru-RU" sz="2400" i="1" dirty="0" smtClean="0">
                <a:ln/>
                <a:solidFill>
                  <a:srgbClr val="000000"/>
                </a:solidFill>
              </a:rPr>
              <a:t>медленно приседаем</a:t>
            </a:r>
          </a:p>
          <a:p>
            <a:pPr lvl="0" algn="ctr"/>
            <a:endParaRPr lang="ru-RU" i="1" dirty="0">
              <a:ln/>
              <a:solidFill>
                <a:srgbClr val="000000"/>
              </a:solidFill>
            </a:endParaRPr>
          </a:p>
          <a:p>
            <a:pPr lvl="0" algn="ctr"/>
            <a:r>
              <a:rPr lang="ru-RU" sz="2400" i="1" dirty="0" smtClean="0">
                <a:ln/>
                <a:solidFill>
                  <a:srgbClr val="000000"/>
                </a:solidFill>
              </a:rPr>
              <a:t>медленно поднимаемся</a:t>
            </a:r>
            <a:endParaRPr lang="ru-RU" sz="1200" i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0539" y="116632"/>
            <a:ext cx="6369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Физ.минутка «Весна»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78" y="1052736"/>
            <a:ext cx="8210759" cy="580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124035"/>
            <a:ext cx="6104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Предложите ребёнку назвать приметы весны:</a:t>
            </a:r>
          </a:p>
          <a:p>
            <a:r>
              <a:rPr lang="ru-RU" sz="2000" b="1" dirty="0" smtClean="0"/>
              <a:t>«Весна пришла, потому, что …» </a:t>
            </a:r>
          </a:p>
          <a:p>
            <a:r>
              <a:rPr lang="ru-RU" sz="2000" b="1" dirty="0" smtClean="0"/>
              <a:t>после проверяете с помощью картинки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31830"/>
            <a:ext cx="1743607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400" y="3775112"/>
            <a:ext cx="2860600" cy="3082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124744"/>
            <a:ext cx="7030572" cy="5139869"/>
          </a:xfrm>
          <a:prstGeom prst="rect">
            <a:avLst/>
          </a:prstGeom>
          <a:solidFill>
            <a:srgbClr val="CCFF66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Вот стоит весенний лес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нём много сказок и чудес.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(выполнить круговые движения глазами)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Слева – сосны, справа – ели.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(глазами влево – вправо)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Дятел сверху тук да тук.</a:t>
            </a:r>
            <a:endParaRPr lang="ru-RU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(глазами вверх – вниз)</a:t>
            </a:r>
          </a:p>
          <a:p>
            <a:pPr algn="ctr"/>
            <a:endParaRPr lang="ru-RU" sz="1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Глазки ты закрой – открой,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 скорей беги домой!</a:t>
            </a: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(глаза закрыть, открыть и быстро заморгать)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60648"/>
            <a:ext cx="7344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Зрительная гимнастика</a:t>
            </a:r>
            <a:endParaRPr lang="ru-RU" sz="28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4499" y="908720"/>
            <a:ext cx="25619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Ой, глазки устали. Пора их размять.</a:t>
            </a:r>
          </a:p>
          <a:p>
            <a:pPr algn="ctr"/>
            <a:endParaRPr lang="ru-RU" b="1" dirty="0"/>
          </a:p>
          <a:p>
            <a:pPr algn="ctr"/>
            <a:r>
              <a:rPr lang="ru-RU" b="1" i="1" dirty="0" smtClean="0"/>
              <a:t>Следите, чтобы ребёнок движения выполнял только глазами </a:t>
            </a:r>
          </a:p>
          <a:p>
            <a:pPr algn="ctr"/>
            <a:r>
              <a:rPr lang="ru-RU" b="1" i="1" dirty="0" smtClean="0"/>
              <a:t>(головой НЕ вращаем)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482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69d94d7c4e953c2cc16e106dc0ab2ad03da51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157255475</TotalTime>
  <Pages>0</Pages>
  <Words>629</Words>
  <Characters>0</Characters>
  <Application>Microsoft Office PowerPoint</Application>
  <DocSecurity>0</DocSecurity>
  <PresentationFormat>Экран (4:3)</PresentationFormat>
  <Lines>0</Lines>
  <Paragraphs>125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Весна пришла</vt:lpstr>
      <vt:lpstr>Начнём наше занятие с приветствия )))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/>
  <dc:creator>дмитрий задоров</dc:creator>
  <cp:keywords/>
  <dc:description/>
  <cp:lastModifiedBy>Елена Козлова</cp:lastModifiedBy>
  <cp:revision>23</cp:revision>
  <cp:lastPrinted>1899-12-30T00:00:00Z</cp:lastPrinted>
  <dcterms:created xsi:type="dcterms:W3CDTF">2010-07-24T19:08:41Z</dcterms:created>
  <dcterms:modified xsi:type="dcterms:W3CDTF">2023-03-01T07:43:36Z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